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1" r:id="rId10"/>
    <p:sldId id="280" r:id="rId11"/>
    <p:sldId id="275" r:id="rId12"/>
    <p:sldId id="278" r:id="rId13"/>
    <p:sldId id="282" r:id="rId14"/>
    <p:sldId id="283" r:id="rId15"/>
    <p:sldId id="284" r:id="rId16"/>
    <p:sldId id="279" r:id="rId17"/>
    <p:sldId id="269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ＭＳ Ｐゴシック" pitchFamily="34" charset="-128"/>
      <p:regular r:id="rId24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56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71212" autoAdjust="0"/>
  </p:normalViewPr>
  <p:slideViewPr>
    <p:cSldViewPr snapToGrid="0" snapToObjects="1">
      <p:cViewPr>
        <p:scale>
          <a:sx n="90" d="100"/>
          <a:sy n="90" d="100"/>
        </p:scale>
        <p:origin x="-582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CatName val="1"/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CatName val="1"/>
              <c:showPercent val="1"/>
            </c:dLbl>
            <c:showCatName val="1"/>
            <c:showPercent val="1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lang="en-US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Simulated </a:t>
            </a:r>
            <a:r>
              <a:rPr lang="en-US" dirty="0"/>
              <a:t>Kitting Results</a:t>
            </a:r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spPr>
              <a:solidFill>
                <a:srgbClr val="C00000"/>
              </a:solidFill>
            </c:spPr>
          </c:dPt>
          <c:dPt>
            <c:idx val="1"/>
            <c:spPr>
              <a:solidFill>
                <a:srgbClr val="92D050"/>
              </a:solidFill>
            </c:spPr>
          </c:dPt>
          <c:dLbls>
            <c:showCatName val="1"/>
            <c:showPercent val="1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4/20/2013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 did – developed a mobile industrial </a:t>
            </a:r>
            <a:r>
              <a:rPr lang="en-US" baseline="0" dirty="0" smtClean="0"/>
              <a:t>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 used – commercial off the shelf hardware, open source software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</a:t>
            </a:r>
            <a:r>
              <a:rPr lang="en-US" baseline="0" dirty="0" smtClean="0"/>
              <a:t>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industrial kitting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human-robot interaction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Low 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long I worked on it – 15 </a:t>
            </a:r>
            <a:r>
              <a:rPr lang="en-US" baseline="0" dirty="0" smtClean="0"/>
              <a:t>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9511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r>
              <a:rPr lang="en-US" baseline="0" dirty="0" smtClean="0"/>
              <a:t>Show short video</a:t>
            </a:r>
          </a:p>
          <a:p>
            <a:r>
              <a:rPr lang="en-US" baseline="0" dirty="0" smtClean="0"/>
              <a:t>Explain 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-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– Combined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manipulation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This is a little busy.</a:t>
            </a:r>
            <a:r>
              <a:rPr lang="en-US" baseline="0" dirty="0" smtClean="0"/>
              <a:t> Clean it up (maybe 2 slides?)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Industry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AGVs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industrial mobile </a:t>
            </a:r>
            <a:r>
              <a:rPr lang="en-US" baseline="0" dirty="0" smtClean="0"/>
              <a:t>manipulators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Academic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“Research grade” hardware is not 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Hardware is very expensive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 ($285k)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Barrett arm $30k each + end effector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DARPA ARM, Verona </a:t>
            </a:r>
            <a:r>
              <a:rPr lang="en-US" baseline="0" dirty="0" smtClean="0"/>
              <a:t>and IMP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Capable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cheap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Smart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reliable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Experimental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standardized (exception is PR2)</a:t>
            </a:r>
          </a:p>
          <a:p>
            <a:pPr marL="171450" lvl="0" indent="-171450">
              <a:buFont typeface="Arial" charset="0"/>
              <a:buNone/>
            </a:pPr>
            <a:endParaRPr lang="en-US" baseline="0" dirty="0" smtClean="0"/>
          </a:p>
          <a:p>
            <a:pPr marL="171450" lvl="0" indent="-171450">
              <a:buFont typeface="Arial" charset="0"/>
              <a:buNone/>
            </a:pPr>
            <a:r>
              <a:rPr lang="en-US" baseline="0" dirty="0" smtClean="0"/>
              <a:t>Seeing </a:t>
            </a:r>
            <a:r>
              <a:rPr lang="en-US" baseline="0" dirty="0" smtClean="0"/>
              <a:t>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Frieda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Universal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551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manipulator replaces a human worker 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r>
              <a:rPr lang="en-US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high 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typically 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safety (motion supervision)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Robot has basic capabilities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Software 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Sensors should be usable by future researchers for human-sensing</a:t>
            </a:r>
          </a:p>
          <a:p>
            <a:r>
              <a:rPr lang="en-US" dirty="0" smtClean="0"/>
              <a:t>Low 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</a:t>
            </a:r>
            <a:r>
              <a:rPr lang="en-US" baseline="0" dirty="0" smtClean="0"/>
              <a:t>Costs $285k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</a:t>
            </a:r>
            <a:r>
              <a:rPr lang="en-US" baseline="0" dirty="0" smtClean="0"/>
              <a:t>Costs &gt;$66k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411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Payload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battery capacity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848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4 core Intel processor, 8GB RAM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Ubuntu</a:t>
            </a:r>
            <a:r>
              <a:rPr lang="en-US" baseline="0" dirty="0" smtClean="0"/>
              <a:t> desktop 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Robot Operating System (you’ll talk more about this on the next slide)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Runs all higher level planning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Required to control IRB-120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OS that runs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RAPID is proprietary and kind of clunky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Runs minimal code to control the arm (you’ll talk more about this later)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cRIO (it </a:t>
            </a:r>
            <a:r>
              <a:rPr lang="en-US" baseline="0" dirty="0" smtClean="0"/>
              <a:t>really doesn’t deserve much </a:t>
            </a:r>
            <a:r>
              <a:rPr lang="en-US" baseline="0" dirty="0" smtClean="0"/>
              <a:t>time)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control drive base and perform odometry using drive base encoders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Kinect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Low cost RGBD camera mounted high on the robot mast looking down into the manipulator work envelope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Designed as a video game controller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as a lower-accuracy replacement for binocular vision systems and tilting laser scanners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object detection for the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LIDAR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SICK LMS-291 mounted to the front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One of the more expensive</a:t>
            </a:r>
            <a:r>
              <a:rPr lang="en-US" baseline="0" dirty="0" smtClean="0"/>
              <a:t> components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absolute localization by the mobile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</a:t>
            </a:r>
            <a:r>
              <a:rPr lang="en-US" dirty="0" smtClean="0"/>
              <a:t>is modular and awesome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has existing capabilities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Industrial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Picture of arm in </a:t>
            </a:r>
            <a:r>
              <a:rPr lang="en-US" baseline="0" dirty="0" err="1" smtClean="0"/>
              <a:t>Rviz</a:t>
            </a:r>
            <a:r>
              <a:rPr lang="en-US" baseline="0" dirty="0" smtClean="0"/>
              <a:t>? ROS-I logo? ROS-I block diagram? Arm motion video?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is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SWRI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did I use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arms 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ROS-I ABB code, which has been improved and released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</a:t>
            </a:r>
            <a:r>
              <a:rPr lang="en-US" dirty="0" smtClean="0"/>
              <a:t>– Navigation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this robot can 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generation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How done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odometry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Maybe rerun these tests w/ AMCL for comparison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performed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Straight line test – robot is driven 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Circle test – robot is driven 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</a:t>
            </a:r>
            <a:r>
              <a:rPr lang="en-US" baseline="0" dirty="0" smtClean="0"/>
              <a:t>localization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Green is path traveled, red is actual position, and blue are trial results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Absolute</a:t>
            </a:r>
            <a:r>
              <a:rPr lang="en-US" baseline="0" dirty="0" smtClean="0"/>
              <a:t> localization needs to 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AMCL </a:t>
            </a:r>
            <a:r>
              <a:rPr lang="en-US" baseline="0" dirty="0" smtClean="0"/>
              <a:t>used for absolute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2526" y="952501"/>
            <a:ext cx="2480310" cy="3543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79367565"/>
              </p:ext>
            </p:extLst>
          </p:nvPr>
        </p:nvGraphicFramePr>
        <p:xfrm>
          <a:off x="546100" y="3440430"/>
          <a:ext cx="3764598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3404084"/>
              </p:ext>
            </p:extLst>
          </p:nvPr>
        </p:nvGraphicFramePr>
        <p:xfrm>
          <a:off x="4572000" y="3440430"/>
          <a:ext cx="4487863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6329427"/>
              </p:ext>
            </p:extLst>
          </p:nvPr>
        </p:nvGraphicFramePr>
        <p:xfrm>
          <a:off x="5728014" y="571342"/>
          <a:ext cx="2709677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xmlns="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2028" y="214777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manipulation video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Manipulation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6201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Simulated Kitting Task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100" y="1720840"/>
            <a:ext cx="704554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manipulable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 objects on the table using the Kinect.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09227189"/>
              </p:ext>
            </p:extLst>
          </p:nvPr>
        </p:nvGraphicFramePr>
        <p:xfrm>
          <a:off x="4848446" y="1419219"/>
          <a:ext cx="4221126" cy="324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88316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Objects Recognized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xmlns="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01609" y="34236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Highlight reel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825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Not sure what to put here</a:t>
            </a:r>
            <a:endParaRPr lang="en-US" sz="1600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1042" y="257307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</a:t>
            </a:r>
            <a:r>
              <a:rPr lang="en-US" dirty="0" err="1" smtClean="0"/>
              <a:t>pic</a:t>
            </a:r>
            <a:r>
              <a:rPr lang="en-US" dirty="0" smtClean="0"/>
              <a:t> here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29698" name="Picture 2" descr="http://upload.wikimedia.org/wikipedia/commons/6/62/Agv.forktruck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3872" y="443389"/>
            <a:ext cx="3657600" cy="2743200"/>
          </a:xfrm>
          <a:prstGeom prst="rect">
            <a:avLst/>
          </a:prstGeom>
          <a:noFill/>
        </p:spPr>
      </p:pic>
      <p:pic>
        <p:nvPicPr>
          <p:cNvPr id="29700" name="Picture 4" descr="http://singularityhub.com/wp-content/uploads/2009/10/abb-irb-120-300x22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835" y="3186589"/>
            <a:ext cx="2857500" cy="2095501"/>
          </a:xfrm>
          <a:prstGeom prst="rect">
            <a:avLst/>
          </a:prstGeom>
          <a:noFill/>
        </p:spPr>
      </p:pic>
      <p:pic>
        <p:nvPicPr>
          <p:cNvPr id="29702" name="Picture 6" descr="http://www.willowgarage.com/sites/default/files/blog/201108/PR2-SE-LR-640w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85596" y="315873"/>
            <a:ext cx="3259208" cy="216431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4988064"/>
            <a:ext cx="930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AGV photo courtesy Wikipedia (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en.wikipedia.org/wiki/File:Agv.forktruck2.jpg)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IRB-120/IRC5 photo courtesy ABB (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http://www.abb.com/product/seitp327/BE2EEF38406EACA4C125762000319182.aspx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PR2 photo courtesy Willow Garage (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www.willowgarage.com/blog/2011/08/10/announcing-pr2se)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DARPA ARM Robot photo courtesy Hizook.com (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www.hizook.com/blog/2012/04/03/new-darpa-grand-challenge-humanoid-robots-preliminary-unofficial-details)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IMP photo from  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Hardware and Software Architecture of a Bimanual 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Mobile Manipulator 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for Industrial 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Application (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Proceedings of the 2011 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IEEE International 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Conference on Robotics and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Biomimetics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0" y="2480191"/>
            <a:ext cx="2286000" cy="289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http://www.hizook.com/files/users/3/DARPA_ARM-H_robot.jpg"/>
          <p:cNvPicPr>
            <a:picLocks noChangeAspect="1" noChangeArrowheads="1"/>
          </p:cNvPicPr>
          <p:nvPr/>
        </p:nvPicPr>
        <p:blipFill>
          <a:blip r:embed="rId8"/>
          <a:srcRect l="33315" t="19698" r="4965" b="6313"/>
          <a:stretch>
            <a:fillRect/>
          </a:stretch>
        </p:blipFill>
        <p:spPr bwMode="auto">
          <a:xfrm>
            <a:off x="4313996" y="1552532"/>
            <a:ext cx="2743200" cy="246639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914400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6050" y="177165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pic here…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6414" y="914400"/>
            <a:ext cx="6701786" cy="45910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ABBY – Physical Design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64541"/>
            <a:ext cx="9143999" cy="42314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Sensing and Computing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Robot Operating System (ROS)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0158" y="306217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ROS Graph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71460" y="244548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Rviz</a:t>
            </a:r>
            <a:r>
              <a:rPr lang="en-US" dirty="0" smtClean="0"/>
              <a:t> screen? Probably not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ROS Industrial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027"/>
          <a:stretch/>
        </p:blipFill>
        <p:spPr>
          <a:xfrm>
            <a:off x="1828800" y="457200"/>
            <a:ext cx="5447033" cy="505936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Navigation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262624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with a </a:t>
            </a:r>
            <a:r>
              <a:rPr lang="en-US" dirty="0" err="1" smtClean="0"/>
              <a:t>pic</a:t>
            </a:r>
            <a:r>
              <a:rPr lang="en-US" dirty="0" smtClean="0"/>
              <a:t> with table and start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1651</TotalTime>
  <Words>1649</Words>
  <Application>Microsoft Office PowerPoint</Application>
  <PresentationFormat>On-screen Show (4:3)</PresentationFormat>
  <Paragraphs>529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ＭＳ Ｐゴシック</vt:lpstr>
      <vt:lpstr>TitilliumMaps26L 999 wt</vt:lpstr>
      <vt:lpstr>TitilliumMaps26L 500 wt</vt:lpstr>
      <vt:lpstr>Times New Roman</vt:lpstr>
      <vt:lpstr>engoption2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Case Western Reserve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Edward Venator</cp:lastModifiedBy>
  <cp:revision>125</cp:revision>
  <dcterms:created xsi:type="dcterms:W3CDTF">2010-05-17T17:34:51Z</dcterms:created>
  <dcterms:modified xsi:type="dcterms:W3CDTF">2013-04-21T01:06:00Z</dcterms:modified>
</cp:coreProperties>
</file>